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2" r:id="rId2"/>
    <p:sldId id="263" r:id="rId3"/>
    <p:sldId id="257" r:id="rId4"/>
    <p:sldId id="310" r:id="rId5"/>
    <p:sldId id="315" r:id="rId6"/>
    <p:sldId id="312" r:id="rId7"/>
    <p:sldId id="316" r:id="rId8"/>
    <p:sldId id="313" r:id="rId9"/>
    <p:sldId id="328" r:id="rId10"/>
    <p:sldId id="319" r:id="rId11"/>
    <p:sldId id="320" r:id="rId12"/>
    <p:sldId id="314" r:id="rId13"/>
    <p:sldId id="278" r:id="rId14"/>
    <p:sldId id="325" r:id="rId15"/>
    <p:sldId id="336" r:id="rId16"/>
    <p:sldId id="330" r:id="rId17"/>
    <p:sldId id="337" r:id="rId18"/>
    <p:sldId id="331" r:id="rId19"/>
    <p:sldId id="332" r:id="rId20"/>
    <p:sldId id="326" r:id="rId21"/>
    <p:sldId id="338" r:id="rId22"/>
    <p:sldId id="329" r:id="rId23"/>
    <p:sldId id="339" r:id="rId24"/>
    <p:sldId id="304" r:id="rId25"/>
    <p:sldId id="305" r:id="rId26"/>
    <p:sldId id="321" r:id="rId27"/>
    <p:sldId id="322" r:id="rId28"/>
    <p:sldId id="261" r:id="rId29"/>
    <p:sldId id="34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0F646-0E48-416D-8D84-C729DFCD1181}" type="datetimeFigureOut">
              <a:rPr lang="en-US" smtClean="0"/>
              <a:t>10/24/2022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B4ED57-0921-4734-83BA-031407CE6648}" type="slidenum">
              <a:rPr lang="en-US" smtClean="0"/>
              <a:t>‹#›</a:t>
            </a:fld>
            <a:endParaRPr lang="en-US"/>
          </a:p>
        </p:txBody>
      </p:sp>
    </p:spTree>
    <p:extLst>
      <p:ext uri="{BB962C8B-B14F-4D97-AF65-F5344CB8AC3E}">
        <p14:creationId xmlns:p14="http://schemas.microsoft.com/office/powerpoint/2010/main" val="2550186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65225"/>
            <a:ext cx="5486400" cy="3086100"/>
          </a:xfrm>
        </p:spPr>
      </p:sp>
      <p:sp>
        <p:nvSpPr>
          <p:cNvPr id="3" name="Notes Placeholder 2"/>
          <p:cNvSpPr>
            <a:spLocks noGrp="1"/>
          </p:cNvSpPr>
          <p:nvPr>
            <p:ph type="body" idx="1"/>
          </p:nvPr>
        </p:nvSpPr>
        <p:spPr/>
        <p:txBody>
          <a:bodyPr/>
          <a:lstStyle/>
          <a:p>
            <a:r>
              <a:rPr lang="en-US" dirty="0" smtClean="0"/>
              <a:t>Welcome to the first session of our Nurse Planner Orientation.</a:t>
            </a:r>
          </a:p>
          <a:p>
            <a:endParaRPr lang="en-US" dirty="0"/>
          </a:p>
          <a:p>
            <a:r>
              <a:rPr lang="en-US" dirty="0" smtClean="0"/>
              <a:t>Today will review our relationship with ANCC and how it drives our work.</a:t>
            </a:r>
          </a:p>
          <a:p>
            <a:endParaRPr lang="en-US" dirty="0"/>
          </a:p>
          <a:p>
            <a:r>
              <a:rPr lang="en-US" dirty="0" smtClean="0"/>
              <a:t>In addition, we will review how our provider unit is structured.</a:t>
            </a:r>
          </a:p>
          <a:p>
            <a:endParaRPr lang="en-US" dirty="0"/>
          </a:p>
        </p:txBody>
      </p:sp>
      <p:sp>
        <p:nvSpPr>
          <p:cNvPr id="4" name="Slide Number Placeholder 3"/>
          <p:cNvSpPr>
            <a:spLocks noGrp="1"/>
          </p:cNvSpPr>
          <p:nvPr>
            <p:ph type="sldNum" sz="quarter" idx="10"/>
          </p:nvPr>
        </p:nvSpPr>
        <p:spPr/>
        <p:txBody>
          <a:bodyPr/>
          <a:lstStyle/>
          <a:p>
            <a:fld id="{C902CC38-1C97-459C-8272-A1FC42670261}" type="slidenum">
              <a:rPr lang="en-US" smtClean="0"/>
              <a:t>1</a:t>
            </a:fld>
            <a:endParaRPr lang="en-US"/>
          </a:p>
        </p:txBody>
      </p:sp>
    </p:spTree>
    <p:extLst>
      <p:ext uri="{BB962C8B-B14F-4D97-AF65-F5344CB8AC3E}">
        <p14:creationId xmlns:p14="http://schemas.microsoft.com/office/powerpoint/2010/main" val="187116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759" eaLnBrk="0" hangingPunct="0">
              <a:defRPr>
                <a:solidFill>
                  <a:schemeClr val="tx1"/>
                </a:solidFill>
                <a:latin typeface="Tahoma" panose="020B0604030504040204" pitchFamily="34" charset="0"/>
              </a:defRPr>
            </a:lvl1pPr>
            <a:lvl2pPr marL="748448" indent="-287865" defTabSz="938759" eaLnBrk="0" hangingPunct="0">
              <a:defRPr>
                <a:solidFill>
                  <a:schemeClr val="tx1"/>
                </a:solidFill>
                <a:latin typeface="Tahoma" panose="020B0604030504040204" pitchFamily="34" charset="0"/>
              </a:defRPr>
            </a:lvl2pPr>
            <a:lvl3pPr marL="1151458" indent="-230292" defTabSz="938759" eaLnBrk="0" hangingPunct="0">
              <a:defRPr>
                <a:solidFill>
                  <a:schemeClr val="tx1"/>
                </a:solidFill>
                <a:latin typeface="Tahoma" panose="020B0604030504040204" pitchFamily="34" charset="0"/>
              </a:defRPr>
            </a:lvl3pPr>
            <a:lvl4pPr marL="1612041" indent="-230292" defTabSz="938759" eaLnBrk="0" hangingPunct="0">
              <a:defRPr>
                <a:solidFill>
                  <a:schemeClr val="tx1"/>
                </a:solidFill>
                <a:latin typeface="Tahoma" panose="020B0604030504040204" pitchFamily="34" charset="0"/>
              </a:defRPr>
            </a:lvl4pPr>
            <a:lvl5pPr marL="2072625" indent="-230292" defTabSz="938759" eaLnBrk="0" hangingPunct="0">
              <a:defRPr>
                <a:solidFill>
                  <a:schemeClr val="tx1"/>
                </a:solidFill>
                <a:latin typeface="Tahoma" panose="020B0604030504040204" pitchFamily="34" charset="0"/>
              </a:defRPr>
            </a:lvl5pPr>
            <a:lvl6pPr marL="2533208" indent="-230292" defTabSz="938759" eaLnBrk="0" fontAlgn="base" hangingPunct="0">
              <a:spcBef>
                <a:spcPct val="0"/>
              </a:spcBef>
              <a:spcAft>
                <a:spcPct val="0"/>
              </a:spcAft>
              <a:defRPr>
                <a:solidFill>
                  <a:schemeClr val="tx1"/>
                </a:solidFill>
                <a:latin typeface="Tahoma" panose="020B0604030504040204" pitchFamily="34" charset="0"/>
              </a:defRPr>
            </a:lvl6pPr>
            <a:lvl7pPr marL="2993791" indent="-230292" defTabSz="938759" eaLnBrk="0" fontAlgn="base" hangingPunct="0">
              <a:spcBef>
                <a:spcPct val="0"/>
              </a:spcBef>
              <a:spcAft>
                <a:spcPct val="0"/>
              </a:spcAft>
              <a:defRPr>
                <a:solidFill>
                  <a:schemeClr val="tx1"/>
                </a:solidFill>
                <a:latin typeface="Tahoma" panose="020B0604030504040204" pitchFamily="34" charset="0"/>
              </a:defRPr>
            </a:lvl7pPr>
            <a:lvl8pPr marL="3454375" indent="-230292" defTabSz="938759" eaLnBrk="0" fontAlgn="base" hangingPunct="0">
              <a:spcBef>
                <a:spcPct val="0"/>
              </a:spcBef>
              <a:spcAft>
                <a:spcPct val="0"/>
              </a:spcAft>
              <a:defRPr>
                <a:solidFill>
                  <a:schemeClr val="tx1"/>
                </a:solidFill>
                <a:latin typeface="Tahoma" panose="020B0604030504040204" pitchFamily="34" charset="0"/>
              </a:defRPr>
            </a:lvl8pPr>
            <a:lvl9pPr marL="3914958" indent="-230292" defTabSz="938759" eaLnBrk="0" fontAlgn="base" hangingPunct="0">
              <a:spcBef>
                <a:spcPct val="0"/>
              </a:spcBef>
              <a:spcAft>
                <a:spcPct val="0"/>
              </a:spcAft>
              <a:defRPr>
                <a:solidFill>
                  <a:schemeClr val="tx1"/>
                </a:solidFill>
                <a:latin typeface="Tahoma" panose="020B0604030504040204" pitchFamily="34" charset="0"/>
              </a:defRPr>
            </a:lvl9pPr>
          </a:lstStyle>
          <a:p>
            <a:pPr eaLnBrk="1" hangingPunct="1"/>
            <a:fld id="{846E9570-3573-48DD-8848-FB8CC9CC93AB}" type="slidenum">
              <a:rPr lang="en-US" altLang="en-US">
                <a:latin typeface="Arial" panose="020B0604020202020204" pitchFamily="34" charset="0"/>
              </a:rPr>
              <a:pPr eaLnBrk="1" hangingPunct="1"/>
              <a:t>2</a:t>
            </a:fld>
            <a:endParaRPr lang="en-US" altLang="en-US">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ANCC has new language for conflicts of interest. It is now called relevant financial relationships. ANCC worked with the CME accrediting body to create the same requirements regardless of type of credit being offered.</a:t>
            </a:r>
          </a:p>
          <a:p>
            <a:pPr eaLnBrk="1" hangingPunct="1"/>
            <a:endParaRPr lang="en-US" altLang="en-US" dirty="0">
              <a:latin typeface="Arial" panose="020B0604020202020204" pitchFamily="34" charset="0"/>
            </a:endParaRPr>
          </a:p>
          <a:p>
            <a:pPr eaLnBrk="1" hangingPunct="1"/>
            <a:r>
              <a:rPr lang="en-US" altLang="en-US" dirty="0" smtClean="0">
                <a:latin typeface="Arial" panose="020B0604020202020204" pitchFamily="34" charset="0"/>
              </a:rPr>
              <a:t>ANCC requires we disclose to learners all relevant financial relationships prior to sharing any content.</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91063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31C9A5-CEB5-4EC8-8358-C0BC2D03A524}"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226480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1C9A5-CEB5-4EC8-8358-C0BC2D03A524}"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431200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1C9A5-CEB5-4EC8-8358-C0BC2D03A524}"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93245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1C9A5-CEB5-4EC8-8358-C0BC2D03A524}"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83692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31C9A5-CEB5-4EC8-8358-C0BC2D03A524}" type="datetimeFigureOut">
              <a:rPr lang="en-US" smtClean="0"/>
              <a:t>10/24/2022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378632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1C9A5-CEB5-4EC8-8358-C0BC2D03A524}"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1925471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31C9A5-CEB5-4EC8-8358-C0BC2D03A524}" type="datetimeFigureOut">
              <a:rPr lang="en-US" smtClean="0"/>
              <a:t>10/24/2022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54201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1C9A5-CEB5-4EC8-8358-C0BC2D03A524}" type="datetimeFigureOut">
              <a:rPr lang="en-US" smtClean="0"/>
              <a:t>10/24/2022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2915060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1C9A5-CEB5-4EC8-8358-C0BC2D03A524}" type="datetimeFigureOut">
              <a:rPr lang="en-US" smtClean="0"/>
              <a:t>10/24/2022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103592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31C9A5-CEB5-4EC8-8358-C0BC2D03A524}"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1162884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31C9A5-CEB5-4EC8-8358-C0BC2D03A524}" type="datetimeFigureOut">
              <a:rPr lang="en-US" smtClean="0"/>
              <a:t>10/24/2022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D7FBB-5E28-4DDA-901D-820D1607234A}" type="slidenum">
              <a:rPr lang="en-US" smtClean="0"/>
              <a:t>‹#›</a:t>
            </a:fld>
            <a:endParaRPr lang="en-US"/>
          </a:p>
        </p:txBody>
      </p:sp>
    </p:spTree>
    <p:extLst>
      <p:ext uri="{BB962C8B-B14F-4D97-AF65-F5344CB8AC3E}">
        <p14:creationId xmlns:p14="http://schemas.microsoft.com/office/powerpoint/2010/main" val="217936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1C9A5-CEB5-4EC8-8358-C0BC2D03A524}" type="datetimeFigureOut">
              <a:rPr lang="en-US" smtClean="0"/>
              <a:t>10/24/2022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D7FBB-5E28-4DDA-901D-820D1607234A}" type="slidenum">
              <a:rPr lang="en-US" smtClean="0"/>
              <a:t>‹#›</a:t>
            </a:fld>
            <a:endParaRPr lang="en-US"/>
          </a:p>
        </p:txBody>
      </p:sp>
    </p:spTree>
    <p:extLst>
      <p:ext uri="{BB962C8B-B14F-4D97-AF65-F5344CB8AC3E}">
        <p14:creationId xmlns:p14="http://schemas.microsoft.com/office/powerpoint/2010/main" val="2288401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E3F8A-3272-4CF1-A4CA-CDEE128661FA}"/>
              </a:ext>
            </a:extLst>
          </p:cNvPr>
          <p:cNvSpPr>
            <a:spLocks noGrp="1"/>
          </p:cNvSpPr>
          <p:nvPr>
            <p:ph type="ctrTitle"/>
          </p:nvPr>
        </p:nvSpPr>
        <p:spPr>
          <a:xfrm>
            <a:off x="2139193" y="2353641"/>
            <a:ext cx="7919207" cy="2150719"/>
          </a:xfrm>
          <a:noFill/>
        </p:spPr>
        <p:txBody>
          <a:bodyPr anchor="ctr">
            <a:normAutofit/>
          </a:bodyPr>
          <a:lstStyle/>
          <a:p>
            <a:pPr algn="ctr"/>
            <a:r>
              <a:rPr lang="en-US" sz="3600" dirty="0" smtClean="0">
                <a:solidFill>
                  <a:srgbClr val="080808"/>
                </a:solidFill>
              </a:rPr>
              <a:t>UT Southwestern Medical Center</a:t>
            </a:r>
            <a:br>
              <a:rPr lang="en-US" sz="3600" dirty="0" smtClean="0">
                <a:solidFill>
                  <a:srgbClr val="080808"/>
                </a:solidFill>
              </a:rPr>
            </a:br>
            <a:r>
              <a:rPr lang="en-US" sz="3600" dirty="0" smtClean="0">
                <a:solidFill>
                  <a:srgbClr val="080808"/>
                </a:solidFill>
              </a:rPr>
              <a:t>Accredited </a:t>
            </a:r>
            <a:r>
              <a:rPr lang="en-US" sz="3600" dirty="0">
                <a:solidFill>
                  <a:srgbClr val="080808"/>
                </a:solidFill>
              </a:rPr>
              <a:t>Provider </a:t>
            </a:r>
            <a:r>
              <a:rPr lang="en-US" sz="3600" dirty="0" smtClean="0">
                <a:solidFill>
                  <a:srgbClr val="080808"/>
                </a:solidFill>
              </a:rPr>
              <a:t>Unit</a:t>
            </a:r>
            <a:br>
              <a:rPr lang="en-US" sz="3600" dirty="0" smtClean="0">
                <a:solidFill>
                  <a:srgbClr val="080808"/>
                </a:solidFill>
              </a:rPr>
            </a:br>
            <a:r>
              <a:rPr lang="en-US" sz="3600" dirty="0" smtClean="0">
                <a:solidFill>
                  <a:srgbClr val="080808"/>
                </a:solidFill>
              </a:rPr>
              <a:t>NCPD Nurse </a:t>
            </a:r>
            <a:r>
              <a:rPr lang="en-US" sz="3600" dirty="0">
                <a:solidFill>
                  <a:srgbClr val="080808"/>
                </a:solidFill>
              </a:rPr>
              <a:t>Planner Orientation </a:t>
            </a:r>
            <a:r>
              <a:rPr lang="en-US" sz="3600" dirty="0" smtClean="0">
                <a:solidFill>
                  <a:srgbClr val="080808"/>
                </a:solidFill>
              </a:rPr>
              <a:t> </a:t>
            </a:r>
            <a:br>
              <a:rPr lang="en-US" sz="3600" dirty="0" smtClean="0">
                <a:solidFill>
                  <a:srgbClr val="080808"/>
                </a:solidFill>
              </a:rPr>
            </a:br>
            <a:r>
              <a:rPr lang="en-US" sz="3600" dirty="0" smtClean="0">
                <a:solidFill>
                  <a:srgbClr val="080808"/>
                </a:solidFill>
              </a:rPr>
              <a:t>Session 4</a:t>
            </a:r>
            <a:endParaRPr lang="en-US" sz="3600" dirty="0">
              <a:solidFill>
                <a:srgbClr val="080808"/>
              </a:solidFill>
            </a:endParaRPr>
          </a:p>
        </p:txBody>
      </p:sp>
      <p:sp>
        <p:nvSpPr>
          <p:cNvPr id="3" name="Subtitle 2">
            <a:extLst>
              <a:ext uri="{FF2B5EF4-FFF2-40B4-BE49-F238E27FC236}">
                <a16:creationId xmlns:a16="http://schemas.microsoft.com/office/drawing/2014/main" id="{D02C6EB0-A063-4BB6-872A-AF4C3B2CF9F8}"/>
              </a:ext>
            </a:extLst>
          </p:cNvPr>
          <p:cNvSpPr>
            <a:spLocks noGrp="1"/>
          </p:cNvSpPr>
          <p:nvPr>
            <p:ph type="subTitle" idx="1"/>
          </p:nvPr>
        </p:nvSpPr>
        <p:spPr>
          <a:xfrm>
            <a:off x="4439633" y="4518923"/>
            <a:ext cx="3312734" cy="1141851"/>
          </a:xfrm>
          <a:noFill/>
        </p:spPr>
        <p:txBody>
          <a:bodyPr>
            <a:normAutofit/>
          </a:bodyPr>
          <a:lstStyle/>
          <a:p>
            <a:pPr algn="ctr"/>
            <a:r>
              <a:rPr lang="en-US" sz="2000" dirty="0" smtClean="0">
                <a:solidFill>
                  <a:srgbClr val="080808"/>
                </a:solidFill>
              </a:rPr>
              <a:t>10.20.2022</a:t>
            </a:r>
            <a:endParaRPr lang="en-US" sz="2000" dirty="0">
              <a:solidFill>
                <a:srgbClr val="080808"/>
              </a:solidFill>
            </a:endParaRPr>
          </a:p>
        </p:txBody>
      </p:sp>
    </p:spTree>
    <p:extLst>
      <p:ext uri="{BB962C8B-B14F-4D97-AF65-F5344CB8AC3E}">
        <p14:creationId xmlns:p14="http://schemas.microsoft.com/office/powerpoint/2010/main" val="873556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7825"/>
            <a:ext cx="10515600" cy="1325563"/>
          </a:xfrm>
        </p:spPr>
        <p:txBody>
          <a:bodyPr/>
          <a:lstStyle/>
          <a:p>
            <a:r>
              <a:rPr lang="en-US" dirty="0" smtClean="0"/>
              <a:t>Backward Activity Planning</a:t>
            </a:r>
            <a:endParaRPr lang="en-US" dirty="0"/>
          </a:p>
        </p:txBody>
      </p:sp>
      <p:sp>
        <p:nvSpPr>
          <p:cNvPr id="3" name="Content Placeholder 2"/>
          <p:cNvSpPr>
            <a:spLocks noGrp="1"/>
          </p:cNvSpPr>
          <p:nvPr>
            <p:ph idx="1"/>
          </p:nvPr>
        </p:nvSpPr>
        <p:spPr/>
        <p:txBody>
          <a:bodyPr/>
          <a:lstStyle/>
          <a:p>
            <a:r>
              <a:rPr lang="en-US" sz="3000" dirty="0"/>
              <a:t>Backward-planning process to determine the </a:t>
            </a:r>
            <a:r>
              <a:rPr lang="en-US" sz="3000" dirty="0" smtClean="0"/>
              <a:t>NCPD </a:t>
            </a:r>
            <a:r>
              <a:rPr lang="en-US" sz="3000" dirty="0"/>
              <a:t>needs and targeting </a:t>
            </a:r>
            <a:r>
              <a:rPr lang="en-US" sz="3000" dirty="0" smtClean="0"/>
              <a:t>the NCPD activity </a:t>
            </a:r>
            <a:r>
              <a:rPr lang="en-US" sz="3000" dirty="0"/>
              <a:t>appropriately to address the gap. </a:t>
            </a:r>
            <a:endParaRPr lang="en-US" sz="3000" dirty="0" smtClean="0"/>
          </a:p>
          <a:p>
            <a:r>
              <a:rPr lang="en-US" sz="3000" dirty="0" smtClean="0"/>
              <a:t>Determine desired learning outcome</a:t>
            </a:r>
          </a:p>
          <a:p>
            <a:r>
              <a:rPr lang="en-US" sz="3000" dirty="0" smtClean="0"/>
              <a:t>What is acceptable evidence</a:t>
            </a:r>
          </a:p>
          <a:p>
            <a:r>
              <a:rPr lang="en-US" sz="3000" dirty="0" smtClean="0"/>
              <a:t>Design and develop the activity content</a:t>
            </a:r>
          </a:p>
          <a:p>
            <a:endParaRPr lang="en-US" dirty="0" smtClean="0"/>
          </a:p>
        </p:txBody>
      </p:sp>
    </p:spTree>
    <p:extLst>
      <p:ext uri="{BB962C8B-B14F-4D97-AF65-F5344CB8AC3E}">
        <p14:creationId xmlns:p14="http://schemas.microsoft.com/office/powerpoint/2010/main" val="18816677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www.fade-in.eu/web/wp-content/uploads/2021/05/Foli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0" y="688761"/>
            <a:ext cx="8922848" cy="5016513"/>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838200" y="365125"/>
            <a:ext cx="10515600" cy="1325563"/>
          </a:xfrm>
        </p:spPr>
        <p:txBody>
          <a:bodyPr/>
          <a:lstStyle/>
          <a:p>
            <a:r>
              <a:rPr lang="en-US" dirty="0" smtClean="0"/>
              <a:t>Backward Activity Planning</a:t>
            </a:r>
            <a:br>
              <a:rPr lang="en-US" dirty="0" smtClean="0"/>
            </a:br>
            <a:endParaRPr lang="en-US" dirty="0"/>
          </a:p>
        </p:txBody>
      </p:sp>
      <p:sp>
        <p:nvSpPr>
          <p:cNvPr id="5" name="Rectangle 4"/>
          <p:cNvSpPr/>
          <p:nvPr/>
        </p:nvSpPr>
        <p:spPr>
          <a:xfrm>
            <a:off x="3223029" y="6179100"/>
            <a:ext cx="8130771" cy="369332"/>
          </a:xfrm>
          <a:prstGeom prst="rect">
            <a:avLst/>
          </a:prstGeom>
        </p:spPr>
        <p:txBody>
          <a:bodyPr wrap="square">
            <a:spAutoFit/>
          </a:bodyPr>
          <a:lstStyle/>
          <a:p>
            <a:r>
              <a:rPr lang="en-US" dirty="0">
                <a:solidFill>
                  <a:srgbClr val="404040"/>
                </a:solidFill>
                <a:latin typeface="Futura"/>
              </a:rPr>
              <a:t>Backward Design Process (License CC 4.0 BY NC SA, Peter </a:t>
            </a:r>
            <a:r>
              <a:rPr lang="en-US" dirty="0" err="1">
                <a:solidFill>
                  <a:srgbClr val="404040"/>
                </a:solidFill>
                <a:latin typeface="Futura"/>
              </a:rPr>
              <a:t>Mazohl</a:t>
            </a:r>
            <a:r>
              <a:rPr lang="en-US" dirty="0">
                <a:solidFill>
                  <a:srgbClr val="404040"/>
                </a:solidFill>
                <a:latin typeface="Futura"/>
              </a:rPr>
              <a:t>, 2021)</a:t>
            </a:r>
            <a:endParaRPr lang="en-US" dirty="0"/>
          </a:p>
        </p:txBody>
      </p:sp>
    </p:spTree>
    <p:extLst>
      <p:ext uri="{BB962C8B-B14F-4D97-AF65-F5344CB8AC3E}">
        <p14:creationId xmlns:p14="http://schemas.microsoft.com/office/powerpoint/2010/main" val="1035837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Audience</a:t>
            </a:r>
            <a:endParaRPr lang="en-US" dirty="0"/>
          </a:p>
        </p:txBody>
      </p:sp>
      <p:sp>
        <p:nvSpPr>
          <p:cNvPr id="3" name="Content Placeholder 2"/>
          <p:cNvSpPr>
            <a:spLocks noGrp="1"/>
          </p:cNvSpPr>
          <p:nvPr>
            <p:ph idx="1"/>
          </p:nvPr>
        </p:nvSpPr>
        <p:spPr/>
        <p:txBody>
          <a:bodyPr/>
          <a:lstStyle/>
          <a:p>
            <a:r>
              <a:rPr lang="en-US" sz="3000" dirty="0" smtClean="0"/>
              <a:t>Determine who should receive the training</a:t>
            </a:r>
          </a:p>
          <a:p>
            <a:r>
              <a:rPr lang="en-US" sz="3000" dirty="0" smtClean="0"/>
              <a:t>Training is designed to meet the target population</a:t>
            </a:r>
          </a:p>
          <a:p>
            <a:r>
              <a:rPr lang="en-US" sz="3000" dirty="0" smtClean="0"/>
              <a:t>Needs to include nurses</a:t>
            </a:r>
          </a:p>
          <a:p>
            <a:endParaRPr lang="en-US" dirty="0"/>
          </a:p>
        </p:txBody>
      </p:sp>
    </p:spTree>
    <p:extLst>
      <p:ext uri="{BB962C8B-B14F-4D97-AF65-F5344CB8AC3E}">
        <p14:creationId xmlns:p14="http://schemas.microsoft.com/office/powerpoint/2010/main" val="21033080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a:bodyPr>
          <a:lstStyle/>
          <a:p>
            <a:r>
              <a:rPr lang="en-US" sz="3000" dirty="0" smtClean="0"/>
              <a:t>Developed for the target audience</a:t>
            </a:r>
          </a:p>
          <a:p>
            <a:r>
              <a:rPr lang="en-US" sz="3000" dirty="0" smtClean="0"/>
              <a:t>What the learner will be able to do as a result of participating in the activity</a:t>
            </a:r>
          </a:p>
          <a:p>
            <a:r>
              <a:rPr lang="en-US" sz="3000" dirty="0" smtClean="0"/>
              <a:t>Must be observable and measurable</a:t>
            </a:r>
          </a:p>
          <a:p>
            <a:r>
              <a:rPr lang="en-US" sz="3000" dirty="0" smtClean="0"/>
              <a:t>Addresses the NCPD needs (knowledge, skills, and/or practices) that contribute to the professional practice gap (PPG)</a:t>
            </a:r>
          </a:p>
          <a:p>
            <a:r>
              <a:rPr lang="en-US" sz="3000" dirty="0" smtClean="0"/>
              <a:t>Should result in narrowing or closing the gap PPG</a:t>
            </a:r>
          </a:p>
        </p:txBody>
      </p:sp>
    </p:spTree>
    <p:extLst>
      <p:ext uri="{BB962C8B-B14F-4D97-AF65-F5344CB8AC3E}">
        <p14:creationId xmlns:p14="http://schemas.microsoft.com/office/powerpoint/2010/main" val="2107453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r>
              <a:rPr lang="en-US" sz="3000" dirty="0" smtClean="0"/>
              <a:t>Current state of practice</a:t>
            </a:r>
          </a:p>
          <a:p>
            <a:pPr lvl="1"/>
            <a:r>
              <a:rPr lang="en-US" dirty="0" smtClean="0"/>
              <a:t>Change in practice</a:t>
            </a:r>
          </a:p>
          <a:p>
            <a:pPr lvl="1"/>
            <a:r>
              <a:rPr lang="en-US" dirty="0" smtClean="0"/>
              <a:t>Problem in practice</a:t>
            </a:r>
          </a:p>
          <a:p>
            <a:pPr lvl="1"/>
            <a:r>
              <a:rPr lang="en-US" dirty="0" smtClean="0"/>
              <a:t>Opportunity for improvement</a:t>
            </a:r>
          </a:p>
        </p:txBody>
      </p:sp>
    </p:spTree>
    <p:extLst>
      <p:ext uri="{BB962C8B-B14F-4D97-AF65-F5344CB8AC3E}">
        <p14:creationId xmlns:p14="http://schemas.microsoft.com/office/powerpoint/2010/main" val="1215906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Nurses do not know how to perform a beside open chest procedure</a:t>
            </a:r>
          </a:p>
          <a:p>
            <a:r>
              <a:rPr lang="en-US" dirty="0" smtClean="0"/>
              <a:t>Nurses on 10G do not have the up to date transplant guidelines</a:t>
            </a:r>
          </a:p>
          <a:p>
            <a:r>
              <a:rPr lang="en-US" dirty="0" smtClean="0"/>
              <a:t>New oncology nurses are unable to administer chemotherapy</a:t>
            </a:r>
          </a:p>
          <a:p>
            <a:pPr marL="0" indent="0">
              <a:buNone/>
            </a:pPr>
            <a:endParaRPr lang="en-US" dirty="0"/>
          </a:p>
        </p:txBody>
      </p:sp>
    </p:spTree>
    <p:extLst>
      <p:ext uri="{BB962C8B-B14F-4D97-AF65-F5344CB8AC3E}">
        <p14:creationId xmlns:p14="http://schemas.microsoft.com/office/powerpoint/2010/main" val="401112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r>
              <a:rPr lang="en-US" sz="3000" dirty="0" smtClean="0"/>
              <a:t>Desired state of practice</a:t>
            </a:r>
          </a:p>
          <a:p>
            <a:pPr lvl="1"/>
            <a:r>
              <a:rPr lang="en-US" dirty="0" smtClean="0"/>
              <a:t>What/how you want the learner to perform</a:t>
            </a:r>
          </a:p>
        </p:txBody>
      </p:sp>
    </p:spTree>
    <p:extLst>
      <p:ext uri="{BB962C8B-B14F-4D97-AF65-F5344CB8AC3E}">
        <p14:creationId xmlns:p14="http://schemas.microsoft.com/office/powerpoint/2010/main" val="169868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Nurses will know how to perform a beside open chest procedure</a:t>
            </a:r>
          </a:p>
          <a:p>
            <a:r>
              <a:rPr lang="en-US" dirty="0" smtClean="0"/>
              <a:t>Nurses on 10G will have the up to date transplant guidelines</a:t>
            </a:r>
          </a:p>
          <a:p>
            <a:r>
              <a:rPr lang="en-US" dirty="0" smtClean="0"/>
              <a:t>New oncology nurses are able to administer chemotherapy</a:t>
            </a:r>
          </a:p>
          <a:p>
            <a:pPr marL="0" indent="0">
              <a:buNone/>
            </a:pPr>
            <a:endParaRPr lang="en-US" dirty="0"/>
          </a:p>
        </p:txBody>
      </p:sp>
    </p:spTree>
    <p:extLst>
      <p:ext uri="{BB962C8B-B14F-4D97-AF65-F5344CB8AC3E}">
        <p14:creationId xmlns:p14="http://schemas.microsoft.com/office/powerpoint/2010/main" val="25784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r>
              <a:rPr lang="en-US" sz="3000" dirty="0" smtClean="0"/>
              <a:t>What is the professional practice gap</a:t>
            </a:r>
          </a:p>
          <a:p>
            <a:pPr lvl="1"/>
            <a:r>
              <a:rPr lang="en-US" dirty="0"/>
              <a:t>Evaluate the root causes of the gap, or why the gap exists</a:t>
            </a:r>
            <a:endParaRPr lang="en-US" sz="2600" dirty="0"/>
          </a:p>
        </p:txBody>
      </p:sp>
    </p:spTree>
    <p:extLst>
      <p:ext uri="{BB962C8B-B14F-4D97-AF65-F5344CB8AC3E}">
        <p14:creationId xmlns:p14="http://schemas.microsoft.com/office/powerpoint/2010/main" val="3802905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Lack knowledge and skills regarding how to perform a beside open chest procedure</a:t>
            </a:r>
          </a:p>
          <a:p>
            <a:r>
              <a:rPr lang="en-US" dirty="0" smtClean="0"/>
              <a:t>Lack knowledge regarding the up to date transplant guidelines</a:t>
            </a:r>
          </a:p>
          <a:p>
            <a:r>
              <a:rPr lang="en-US" dirty="0" smtClean="0"/>
              <a:t>Lack knowledge, skills and performance to administer chemotherapy</a:t>
            </a:r>
          </a:p>
          <a:p>
            <a:pPr marL="0" indent="0">
              <a:buNone/>
            </a:pPr>
            <a:endParaRPr lang="en-US" dirty="0"/>
          </a:p>
        </p:txBody>
      </p:sp>
    </p:spTree>
    <p:extLst>
      <p:ext uri="{BB962C8B-B14F-4D97-AF65-F5344CB8AC3E}">
        <p14:creationId xmlns:p14="http://schemas.microsoft.com/office/powerpoint/2010/main" val="340060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Autofit/>
          </a:bodyPr>
          <a:lstStyle/>
          <a:p>
            <a:pPr algn="ctr">
              <a:defRPr/>
            </a:pPr>
            <a:r>
              <a:rPr lang="en-US" dirty="0" smtClean="0">
                <a:latin typeface="Arial" panose="020B0604020202020204" pitchFamily="34" charset="0"/>
                <a:ea typeface="Times New Roman" panose="02020603050405020304" pitchFamily="18" charset="0"/>
              </a:rPr>
              <a:t>Disclosure to Learners</a:t>
            </a:r>
            <a:endParaRPr lang="en-US" dirty="0" smtClean="0"/>
          </a:p>
        </p:txBody>
      </p:sp>
      <p:sp>
        <p:nvSpPr>
          <p:cNvPr id="15" name="Text Placeholder 14"/>
          <p:cNvSpPr>
            <a:spLocks noGrp="1"/>
          </p:cNvSpPr>
          <p:nvPr>
            <p:ph type="body" idx="1"/>
          </p:nvPr>
        </p:nvSpPr>
        <p:spPr>
          <a:xfrm>
            <a:off x="1978927" y="3058746"/>
            <a:ext cx="4117073" cy="2743200"/>
          </a:xfrm>
          <a:ln>
            <a:solidFill>
              <a:srgbClr val="00B0F0"/>
            </a:solidFill>
          </a:ln>
        </p:spPr>
        <p:txBody>
          <a:bodyPr anchor="t">
            <a:normAutofit/>
          </a:bodyPr>
          <a:lstStyle/>
          <a:p>
            <a:pPr>
              <a:spcBef>
                <a:spcPts val="0"/>
              </a:spcBef>
            </a:pPr>
            <a:r>
              <a:rPr lang="en-US" sz="2200" dirty="0"/>
              <a:t>Requirements for successful completion: </a:t>
            </a:r>
          </a:p>
          <a:p>
            <a:pPr marL="342900" indent="-342900">
              <a:spcBef>
                <a:spcPts val="0"/>
              </a:spcBef>
              <a:buFont typeface="Arial" panose="020B0604020202020204" pitchFamily="34" charset="0"/>
              <a:buChar char="•"/>
            </a:pPr>
            <a:r>
              <a:rPr lang="en-US" sz="1600" b="0" dirty="0"/>
              <a:t>Attend the entire event</a:t>
            </a:r>
          </a:p>
          <a:p>
            <a:pPr marL="342900" indent="-342900">
              <a:spcBef>
                <a:spcPts val="0"/>
              </a:spcBef>
              <a:buFont typeface="Arial" panose="020B0604020202020204" pitchFamily="34" charset="0"/>
              <a:buChar char="•"/>
            </a:pPr>
            <a:r>
              <a:rPr lang="en-US" sz="1600" b="0" dirty="0">
                <a:cs typeface="Calibri" panose="020F0502020204030204" pitchFamily="34" charset="0"/>
              </a:rPr>
              <a:t>Complete and submit the evaluation</a:t>
            </a:r>
          </a:p>
        </p:txBody>
      </p:sp>
      <p:sp>
        <p:nvSpPr>
          <p:cNvPr id="14" name="Content Placeholder 13"/>
          <p:cNvSpPr>
            <a:spLocks noGrp="1"/>
          </p:cNvSpPr>
          <p:nvPr>
            <p:ph sz="half" idx="2"/>
          </p:nvPr>
        </p:nvSpPr>
        <p:spPr>
          <a:xfrm>
            <a:off x="1978927" y="1756752"/>
            <a:ext cx="8234146" cy="1295400"/>
          </a:xfrm>
          <a:ln>
            <a:solidFill>
              <a:srgbClr val="00B0F0"/>
            </a:solidFill>
          </a:ln>
        </p:spPr>
        <p:txBody>
          <a:bodyPr>
            <a:noAutofit/>
          </a:bodyPr>
          <a:lstStyle/>
          <a:p>
            <a:pPr marL="0" indent="0" algn="ctr">
              <a:lnSpc>
                <a:spcPct val="100000"/>
              </a:lnSpc>
              <a:spcBef>
                <a:spcPts val="0"/>
              </a:spcBef>
              <a:buNone/>
            </a:pPr>
            <a:r>
              <a:rPr lang="en-US" sz="2000" b="1" dirty="0"/>
              <a:t>UT Southwestern Medical Center is accredited as </a:t>
            </a:r>
            <a:r>
              <a:rPr lang="en-US" sz="2000" b="1" dirty="0" smtClean="0"/>
              <a:t>a </a:t>
            </a:r>
            <a:r>
              <a:rPr lang="en-US" sz="2000" b="1" dirty="0"/>
              <a:t>provider </a:t>
            </a:r>
            <a:endParaRPr lang="en-US" sz="2000" b="1" dirty="0" smtClean="0"/>
          </a:p>
          <a:p>
            <a:pPr marL="0" indent="0" algn="ctr">
              <a:lnSpc>
                <a:spcPct val="100000"/>
              </a:lnSpc>
              <a:spcBef>
                <a:spcPts val="0"/>
              </a:spcBef>
              <a:buNone/>
            </a:pPr>
            <a:r>
              <a:rPr lang="en-US" sz="2000" b="1" dirty="0" smtClean="0"/>
              <a:t>of </a:t>
            </a:r>
            <a:r>
              <a:rPr lang="en-US" sz="2000" b="1" dirty="0"/>
              <a:t>nursing continuing professional development </a:t>
            </a:r>
            <a:endParaRPr lang="en-US" sz="2000" b="1" dirty="0" smtClean="0"/>
          </a:p>
          <a:p>
            <a:pPr marL="0" indent="0" algn="ctr">
              <a:lnSpc>
                <a:spcPct val="100000"/>
              </a:lnSpc>
              <a:spcBef>
                <a:spcPts val="0"/>
              </a:spcBef>
              <a:buNone/>
            </a:pPr>
            <a:r>
              <a:rPr lang="en-US" sz="2000" b="1" dirty="0" smtClean="0"/>
              <a:t>by </a:t>
            </a:r>
            <a:r>
              <a:rPr lang="en-US" sz="2000" b="1" dirty="0"/>
              <a:t>the American Nurses Credentialing Center’s </a:t>
            </a:r>
            <a:endParaRPr lang="en-US" sz="2000" b="1" dirty="0" smtClean="0"/>
          </a:p>
          <a:p>
            <a:pPr marL="0" indent="0" algn="ctr">
              <a:lnSpc>
                <a:spcPct val="100000"/>
              </a:lnSpc>
              <a:spcBef>
                <a:spcPts val="0"/>
              </a:spcBef>
              <a:buNone/>
            </a:pPr>
            <a:r>
              <a:rPr lang="en-US" sz="2000" b="1" dirty="0" smtClean="0"/>
              <a:t>Commission </a:t>
            </a:r>
            <a:r>
              <a:rPr lang="en-US" sz="2000" b="1" dirty="0"/>
              <a:t>on Accreditation</a:t>
            </a:r>
            <a:r>
              <a:rPr lang="en-US" sz="2000" b="1" dirty="0" smtClean="0"/>
              <a:t>.</a:t>
            </a:r>
            <a:endParaRPr lang="en-US" sz="2000" b="1" dirty="0"/>
          </a:p>
        </p:txBody>
      </p:sp>
      <p:sp>
        <p:nvSpPr>
          <p:cNvPr id="16" name="Content Placeholder 15"/>
          <p:cNvSpPr>
            <a:spLocks noGrp="1"/>
          </p:cNvSpPr>
          <p:nvPr>
            <p:ph sz="quarter" idx="4"/>
          </p:nvPr>
        </p:nvSpPr>
        <p:spPr>
          <a:xfrm>
            <a:off x="6096000" y="3071935"/>
            <a:ext cx="4117073" cy="2743200"/>
          </a:xfrm>
          <a:ln>
            <a:solidFill>
              <a:srgbClr val="00B0F0"/>
            </a:solidFill>
          </a:ln>
        </p:spPr>
        <p:txBody>
          <a:bodyPr>
            <a:normAutofit fontScale="70000" lnSpcReduction="20000"/>
          </a:bodyPr>
          <a:lstStyle/>
          <a:p>
            <a:pPr marL="0" indent="0">
              <a:lnSpc>
                <a:spcPct val="97000"/>
              </a:lnSpc>
              <a:spcBef>
                <a:spcPts val="0"/>
              </a:spcBef>
              <a:buNone/>
            </a:pPr>
            <a:r>
              <a:rPr lang="en-US" b="1" dirty="0">
                <a:cs typeface="Times New Roman" panose="02020603050405020304" pitchFamily="18" charset="0"/>
              </a:rPr>
              <a:t>Relevant Financial </a:t>
            </a:r>
            <a:r>
              <a:rPr lang="en-US" b="1" dirty="0" smtClean="0">
                <a:cs typeface="Times New Roman" panose="02020603050405020304" pitchFamily="18" charset="0"/>
              </a:rPr>
              <a:t>Relationships:</a:t>
            </a:r>
          </a:p>
          <a:p>
            <a:pPr marL="0" indent="0">
              <a:lnSpc>
                <a:spcPct val="97000"/>
              </a:lnSpc>
              <a:spcBef>
                <a:spcPts val="0"/>
              </a:spcBef>
              <a:buNone/>
            </a:pPr>
            <a:r>
              <a:rPr lang="en-US" sz="2300" dirty="0" smtClean="0">
                <a:cs typeface="Times New Roman" panose="02020603050405020304" pitchFamily="18" charset="0"/>
              </a:rPr>
              <a:t>This </a:t>
            </a:r>
            <a:r>
              <a:rPr lang="en-US" sz="2300" dirty="0">
                <a:cs typeface="Times New Roman" panose="02020603050405020304" pitchFamily="18" charset="0"/>
              </a:rPr>
              <a:t>is a non-clinical activity. Therefore, no relevant financial relationships with ineligible companies are needed for those </a:t>
            </a:r>
            <a:r>
              <a:rPr lang="en-US" sz="2300" dirty="0" smtClean="0">
                <a:cs typeface="Times New Roman" panose="02020603050405020304" pitchFamily="18" charset="0"/>
              </a:rPr>
              <a:t>involved </a:t>
            </a:r>
            <a:r>
              <a:rPr lang="en-US" sz="2300" dirty="0">
                <a:cs typeface="Times New Roman" panose="02020603050405020304" pitchFamily="18" charset="0"/>
              </a:rPr>
              <a:t>with the ability to control the content of this activity</a:t>
            </a:r>
            <a:r>
              <a:rPr lang="en-US" sz="2300" dirty="0" smtClean="0">
                <a:cs typeface="Times New Roman" panose="02020603050405020304" pitchFamily="18" charset="0"/>
              </a:rPr>
              <a:t>.</a:t>
            </a:r>
          </a:p>
          <a:p>
            <a:pPr marL="0" indent="0">
              <a:lnSpc>
                <a:spcPct val="97000"/>
              </a:lnSpc>
              <a:spcBef>
                <a:spcPts val="0"/>
              </a:spcBef>
              <a:buNone/>
            </a:pPr>
            <a:endParaRPr lang="en-US" sz="1600" b="1" dirty="0">
              <a:cs typeface="Times New Roman" panose="02020603050405020304" pitchFamily="18" charset="0"/>
            </a:endParaRPr>
          </a:p>
          <a:p>
            <a:pPr marL="0" indent="0">
              <a:lnSpc>
                <a:spcPct val="107000"/>
              </a:lnSpc>
              <a:spcBef>
                <a:spcPts val="0"/>
              </a:spcBef>
              <a:buNone/>
              <a:tabLst>
                <a:tab pos="457200" algn="l"/>
              </a:tabLst>
            </a:pPr>
            <a:r>
              <a:rPr lang="en-US" b="1"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Learning </a:t>
            </a:r>
            <a:r>
              <a:rPr lang="en-US" b="1" dirty="0">
                <a:solidFill>
                  <a:prstClr val="black"/>
                </a:solidFill>
                <a:latin typeface="Calibri" panose="020F0502020204030204" pitchFamily="34" charset="0"/>
                <a:ea typeface="Calibri" panose="020F0502020204030204" pitchFamily="34" charset="0"/>
                <a:cs typeface="Times New Roman" panose="02020603050405020304" pitchFamily="18" charset="0"/>
              </a:rPr>
              <a:t>Outcome: </a:t>
            </a:r>
            <a: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After participating in this activity, 75% of the </a:t>
            </a:r>
            <a:r>
              <a:rPr lang="en-US" sz="2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learners who complete the evaluation </a:t>
            </a:r>
            <a: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will self-report an increase in </a:t>
            </a:r>
            <a:r>
              <a:rPr lang="en-US" sz="2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knowledge and </a:t>
            </a:r>
            <a:r>
              <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intent to change </a:t>
            </a:r>
            <a:r>
              <a:rPr lang="en-US" sz="2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nurse planner practice regarding the topic covered.</a:t>
            </a:r>
            <a:endParaRPr lang="en-US" sz="2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694894" y="5828323"/>
            <a:ext cx="4802213" cy="415498"/>
          </a:xfrm>
          <a:prstGeom prst="rect">
            <a:avLst/>
          </a:prstGeom>
          <a:ln>
            <a:solidFill>
              <a:srgbClr val="00B0F0"/>
            </a:solidFill>
          </a:ln>
        </p:spPr>
        <p:txBody>
          <a:bodyPr wrap="none">
            <a:spAutoFit/>
          </a:bodyPr>
          <a:lstStyle/>
          <a:p>
            <a:pPr algn="ctr"/>
            <a:r>
              <a:rPr lang="en-US" sz="2100" dirty="0"/>
              <a:t>This activity provides </a:t>
            </a:r>
            <a:r>
              <a:rPr lang="en-US" sz="2100" u="sng" dirty="0" smtClean="0"/>
              <a:t>1.0 </a:t>
            </a:r>
            <a:r>
              <a:rPr lang="en-US" sz="2100" dirty="0"/>
              <a:t>contact hour(s).</a:t>
            </a:r>
          </a:p>
        </p:txBody>
      </p:sp>
    </p:spTree>
    <p:extLst>
      <p:ext uri="{BB962C8B-B14F-4D97-AF65-F5344CB8AC3E}">
        <p14:creationId xmlns:p14="http://schemas.microsoft.com/office/powerpoint/2010/main" val="2401372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marL="0" indent="0">
              <a:buNone/>
            </a:pPr>
            <a:r>
              <a:rPr lang="en-US" sz="3000" dirty="0" smtClean="0"/>
              <a:t>Desired Learning </a:t>
            </a:r>
            <a:r>
              <a:rPr lang="en-US" sz="3000" dirty="0"/>
              <a:t>O</a:t>
            </a:r>
            <a:r>
              <a:rPr lang="en-US" sz="3000" dirty="0" smtClean="0"/>
              <a:t>utcome</a:t>
            </a:r>
          </a:p>
          <a:p>
            <a:pPr lvl="1"/>
            <a:r>
              <a:rPr lang="en-US" dirty="0" smtClean="0"/>
              <a:t>What will the outcome be as a result of participation in this activity?</a:t>
            </a:r>
          </a:p>
        </p:txBody>
      </p:sp>
    </p:spTree>
    <p:extLst>
      <p:ext uri="{BB962C8B-B14F-4D97-AF65-F5344CB8AC3E}">
        <p14:creationId xmlns:p14="http://schemas.microsoft.com/office/powerpoint/2010/main" val="4049027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Increased knowledge and skills regarding how to perform a beside open chest procedure</a:t>
            </a:r>
          </a:p>
          <a:p>
            <a:r>
              <a:rPr lang="en-US" dirty="0" smtClean="0"/>
              <a:t>Increased knowledge regarding the up to date transplant guidelines</a:t>
            </a:r>
          </a:p>
          <a:p>
            <a:r>
              <a:rPr lang="en-US" dirty="0" smtClean="0"/>
              <a:t>Increased knowledge, skills and performance to administer chemotherapy</a:t>
            </a:r>
          </a:p>
          <a:p>
            <a:pPr marL="0" indent="0">
              <a:buNone/>
            </a:pPr>
            <a:endParaRPr lang="en-US" dirty="0"/>
          </a:p>
        </p:txBody>
      </p:sp>
    </p:spTree>
    <p:extLst>
      <p:ext uri="{BB962C8B-B14F-4D97-AF65-F5344CB8AC3E}">
        <p14:creationId xmlns:p14="http://schemas.microsoft.com/office/powerpoint/2010/main" val="186343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lstStyle/>
          <a:p>
            <a:pPr marL="0" indent="0">
              <a:buNone/>
            </a:pPr>
            <a:r>
              <a:rPr lang="en-US" sz="3000" dirty="0" smtClean="0"/>
              <a:t>Learning Outcome Measure</a:t>
            </a:r>
          </a:p>
          <a:p>
            <a:pPr lvl="1"/>
            <a:r>
              <a:rPr lang="en-US" dirty="0" smtClean="0"/>
              <a:t>Quantitative statement as to how the outcome will be measured</a:t>
            </a:r>
            <a:endParaRPr lang="en-US" dirty="0"/>
          </a:p>
        </p:txBody>
      </p:sp>
    </p:spTree>
    <p:extLst>
      <p:ext uri="{BB962C8B-B14F-4D97-AF65-F5344CB8AC3E}">
        <p14:creationId xmlns:p14="http://schemas.microsoft.com/office/powerpoint/2010/main" val="27522111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sz="3000" dirty="0" smtClean="0"/>
              <a:t>After participating in this activity, 75% of the learners who complete the evaluation will self-report an increase in…</a:t>
            </a:r>
            <a:endParaRPr lang="en-US" sz="3000" dirty="0"/>
          </a:p>
          <a:p>
            <a:pPr lvl="1"/>
            <a:r>
              <a:rPr lang="en-US" sz="2800" dirty="0" smtClean="0"/>
              <a:t>knowledge and skills regarding how to perform a beside open chest procedure</a:t>
            </a:r>
          </a:p>
          <a:p>
            <a:pPr lvl="1"/>
            <a:r>
              <a:rPr lang="en-US" sz="2800" dirty="0" smtClean="0"/>
              <a:t>knowledge regarding the up to date transplant guidelines</a:t>
            </a:r>
          </a:p>
          <a:p>
            <a:pPr lvl="1"/>
            <a:r>
              <a:rPr lang="en-US" sz="2800" dirty="0" smtClean="0"/>
              <a:t>knowledge, skills and performance to administer chemotherapy</a:t>
            </a:r>
          </a:p>
          <a:p>
            <a:pPr marL="0" indent="0">
              <a:buNone/>
            </a:pPr>
            <a:endParaRPr lang="en-US" dirty="0"/>
          </a:p>
        </p:txBody>
      </p:sp>
    </p:spTree>
    <p:extLst>
      <p:ext uri="{BB962C8B-B14F-4D97-AF65-F5344CB8AC3E}">
        <p14:creationId xmlns:p14="http://schemas.microsoft.com/office/powerpoint/2010/main" val="5776955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Knowledge</a:t>
            </a:r>
            <a:endParaRPr lang="en-US" dirty="0"/>
          </a:p>
        </p:txBody>
      </p:sp>
      <p:sp>
        <p:nvSpPr>
          <p:cNvPr id="3" name="Content Placeholder 2"/>
          <p:cNvSpPr>
            <a:spLocks noGrp="1"/>
          </p:cNvSpPr>
          <p:nvPr>
            <p:ph idx="1"/>
          </p:nvPr>
        </p:nvSpPr>
        <p:spPr/>
        <p:txBody>
          <a:bodyPr/>
          <a:lstStyle/>
          <a:p>
            <a:pPr marL="0" indent="0">
              <a:buNone/>
            </a:pPr>
            <a:r>
              <a:rPr lang="en-US" dirty="0" smtClean="0"/>
              <a:t>After participating in this activity, 75% of the learners who completed the evaluation will self-report a change in knowledge and intent to change practice regarding the topic covered.</a:t>
            </a:r>
            <a:endParaRPr lang="en-US" dirty="0"/>
          </a:p>
        </p:txBody>
      </p:sp>
    </p:spTree>
    <p:extLst>
      <p:ext uri="{BB962C8B-B14F-4D97-AF65-F5344CB8AC3E}">
        <p14:creationId xmlns:p14="http://schemas.microsoft.com/office/powerpoint/2010/main" val="3983909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Skill</a:t>
            </a:r>
            <a:endParaRPr lang="en-US" dirty="0"/>
          </a:p>
        </p:txBody>
      </p:sp>
      <p:sp>
        <p:nvSpPr>
          <p:cNvPr id="3" name="Content Placeholder 2"/>
          <p:cNvSpPr>
            <a:spLocks noGrp="1"/>
          </p:cNvSpPr>
          <p:nvPr>
            <p:ph idx="1"/>
          </p:nvPr>
        </p:nvSpPr>
        <p:spPr/>
        <p:txBody>
          <a:bodyPr/>
          <a:lstStyle/>
          <a:p>
            <a:pPr marL="0" indent="0">
              <a:buNone/>
            </a:pPr>
            <a:r>
              <a:rPr lang="en-US" dirty="0" smtClean="0"/>
              <a:t>After participating in this activity, 75% of the learners who completed the evaluation will self-report a change in skill level and intent to change practice regarding the topic covered.</a:t>
            </a:r>
            <a:endParaRPr lang="en-US" dirty="0"/>
          </a:p>
        </p:txBody>
      </p:sp>
    </p:spTree>
    <p:extLst>
      <p:ext uri="{BB962C8B-B14F-4D97-AF65-F5344CB8AC3E}">
        <p14:creationId xmlns:p14="http://schemas.microsoft.com/office/powerpoint/2010/main" val="560584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Learning Outcome Measures</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Please provide examples of learning outcomes you have created in the past which were measurable.</a:t>
            </a:r>
          </a:p>
        </p:txBody>
      </p:sp>
    </p:spTree>
    <p:extLst>
      <p:ext uri="{BB962C8B-B14F-4D97-AF65-F5344CB8AC3E}">
        <p14:creationId xmlns:p14="http://schemas.microsoft.com/office/powerpoint/2010/main" val="39076601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Learning Outcome Measures</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What changes would you make to your practice after receiving this information?</a:t>
            </a:r>
            <a:endParaRPr lang="en-US" sz="3000" dirty="0"/>
          </a:p>
        </p:txBody>
      </p:sp>
    </p:spTree>
    <p:extLst>
      <p:ext uri="{BB962C8B-B14F-4D97-AF65-F5344CB8AC3E}">
        <p14:creationId xmlns:p14="http://schemas.microsoft.com/office/powerpoint/2010/main" val="1702369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normAutofit/>
          </a:bodyPr>
          <a:lstStyle/>
          <a:p>
            <a:r>
              <a:rPr lang="en-US" sz="3000" dirty="0" smtClean="0"/>
              <a:t>Discussion</a:t>
            </a:r>
          </a:p>
          <a:p>
            <a:r>
              <a:rPr lang="en-US" sz="3000" dirty="0" smtClean="0"/>
              <a:t>Questions</a:t>
            </a:r>
          </a:p>
          <a:p>
            <a:r>
              <a:rPr lang="en-US" sz="3000" dirty="0" smtClean="0"/>
              <a:t>Next Steps for Series</a:t>
            </a:r>
          </a:p>
          <a:p>
            <a:r>
              <a:rPr lang="en-US" sz="3000" dirty="0" smtClean="0"/>
              <a:t>Next Steps for receiving contact hours</a:t>
            </a:r>
            <a:endParaRPr lang="en-US" sz="3000" dirty="0"/>
          </a:p>
        </p:txBody>
      </p:sp>
    </p:spTree>
    <p:extLst>
      <p:ext uri="{BB962C8B-B14F-4D97-AF65-F5344CB8AC3E}">
        <p14:creationId xmlns:p14="http://schemas.microsoft.com/office/powerpoint/2010/main" val="14866031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Access</a:t>
            </a:r>
            <a:endParaRPr lang="en-US" dirty="0"/>
          </a:p>
        </p:txBody>
      </p:sp>
      <p:sp>
        <p:nvSpPr>
          <p:cNvPr id="3" name="Content Placeholder 2"/>
          <p:cNvSpPr>
            <a:spLocks noGrp="1"/>
          </p:cNvSpPr>
          <p:nvPr>
            <p:ph idx="1"/>
          </p:nvPr>
        </p:nvSpPr>
        <p:spPr>
          <a:xfrm>
            <a:off x="7491068" y="5701832"/>
            <a:ext cx="6841152" cy="3009839"/>
          </a:xfrm>
        </p:spPr>
        <p:txBody>
          <a:bodyPr/>
          <a:lstStyle/>
          <a:p>
            <a:pPr marL="0" indent="0">
              <a:buNone/>
            </a:pPr>
            <a:endParaRPr lang="en-US" dirty="0" smtClean="0"/>
          </a:p>
          <a:p>
            <a:pPr marL="0" indent="0">
              <a:buNone/>
            </a:pPr>
            <a:endParaRPr lang="en-US" dirty="0"/>
          </a:p>
          <a:p>
            <a:pPr marL="0" indent="0">
              <a:buNone/>
            </a:pPr>
            <a:endParaRPr lang="en-US" dirty="0"/>
          </a:p>
        </p:txBody>
      </p:sp>
      <p:pic>
        <p:nvPicPr>
          <p:cNvPr id="1026" name="Picture 2" descr="https://attachments.office.net/owa/Kerry.Copeland%40UTSouthwestern.edu/service.svc/s/GetAttachmentThumbnail?id=AAMkADdjYjU1ODBiLWRhZjktNDFiMy1iZjRjLTc3MTdjZjM4YWUxNgBGAAAAAABahA%2BkmefBRKtVMPDMYKKdBwDwNyLJonGVSKJBc5OkMSZlAAAAAAEMAADwNyLJonGVSKJBc5OkMSZlAABrZs6AAAABEgAQADaCBQr1xyxKv0XvMsr0fCU%3D&amp;thumbnailType=2&amp;token=eyJhbGciOiJSUzI1NiIsImtpZCI6IkQ4OThGN0RDMjk2ODQ1MDk1RUUwREZGQ0MzODBBOTM5NjUwNDNFNjQiLCJ0eXAiOiJKV1QiLCJ4NXQiOiIySmozM0Nsb1JRbGU0Tl84dzRDcE9XVUVQbVEifQ.eyJvcmlnaW4iOiJodHRwczovL291dGxvb2sub2ZmaWNlMzY1LmNvbSIsInVjIjoiMWI1OWFiOTk4NGExNGE4ZmIwYjQ3NThkOTJlMzkzZTIiLCJzaWduaW5fc3RhdGUiOiJbXCJkdmNfbW5nZFwiLFwiZHZjX2RtamRcIixcImttc2lcIl0iLCJ2ZXIiOiJFeGNoYW5nZS5DYWxsYmFjay5WMSIsImFwcGN0eHNlbmRlciI6Ik93YURvd25sb2FkQDlkNDE4Njk1LTcxYWMtNGMzMS1iNWIyLWMxOTZjOGVjM2M4YSIsImlzc3JpbmciOiJXVyIsImFwcGN0eCI6IntcIm1zZXhjaHByb3RcIjpcIm93YVwiLFwicHVpZFwiOlwiMTE1MzgwMTEyMjM3NTk4NDcwOFwiLFwic2NvcGVcIjpcIk93YURvd25sb2FkXCIsXCJvaWRcIjpcIjRhMWIyY2YwLWM5NGUtNDViYi05YmU1LTE3ZjJmZDE0NDY4NVwiLFwicHJpbWFyeXNpZFwiOlwiUy0xLTUtMjEtNDA3NzYzMTMwMS0yMjUwNjc3MTQzLTIzMzA0Njk4OTQtNDM5MTI5MzBcIn0iLCJuYmYiOjE2NjYyODg1MTIsImV4cCI6MTY2NjI4OTExMiwiaXNzIjoiMDAwMDAwMDItMDAwMC0wZmYxLWNlMDAtMDAwMDAwMDAwMDAwQDlkNDE4Njk1LTcxYWMtNGMzMS1iNWIyLWMxOTZjOGVjM2M4YSIsImF1ZCI6IjAwMDAwMDAyLTAwMDAtMGZmMS1jZTAwLTAwMDAwMDAwMDAwMC9hdHRhY2htZW50cy5vZmZpY2UubmV0QDlkNDE4Njk1LTcxYWMtNGMzMS1iNWIyLWMxOTZjOGVjM2M4YSIsImhhcHAiOiJvd2EifQ.ubpoUdOtQl7We18NorJNMhw0-CFeER80eSU6sfs7lNStesp4Qg5qCIhVVKoj_Q0ayW-VL-9SIDHARSFfQGT_fDxynJTssuUY6GJs5625u0sq42YZ5etq1m_SqyTA_rAcCOXd1HFoTVKlYbZ370RqVdsNYkbABn7u08L50zNXlcLySAXB93cpxIxrzN_Bd8VlpHhvkhq90psWKIz2KM8AbeiYKX2gBvbMtT6MRv8w52Qo2CZHF6AF_lY2ENPx5YHtNj74Z43gs_FO_7wK_AvizFZqp9ExES6Vz1xHDayIK21lwq5mG3RRTVDA7VQdTXkERjOFCzt75gXIEjCUl9HGAg&amp;X-OWA-CANARY=l6xvTIY0NE2q_M5mKpOKrABZ81_EstoY8Vzt9WHkLmweAH4fkyHMUG_aDTd9beexA7C2TKSflxE.&amp;owa=outlook.office365.com&amp;scriptVer=20221006031.10&amp;animation=tr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9237" y="1690688"/>
            <a:ext cx="3399658" cy="3406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833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Session 2</a:t>
            </a:r>
            <a:endParaRPr lang="en-US" dirty="0"/>
          </a:p>
        </p:txBody>
      </p:sp>
      <p:sp>
        <p:nvSpPr>
          <p:cNvPr id="3" name="Content Placeholder 2"/>
          <p:cNvSpPr>
            <a:spLocks noGrp="1"/>
          </p:cNvSpPr>
          <p:nvPr>
            <p:ph idx="1"/>
          </p:nvPr>
        </p:nvSpPr>
        <p:spPr/>
        <p:txBody>
          <a:bodyPr>
            <a:normAutofit/>
          </a:bodyPr>
          <a:lstStyle/>
          <a:p>
            <a:r>
              <a:rPr lang="en-US" dirty="0" smtClean="0"/>
              <a:t>What do you recall from Session 2?</a:t>
            </a:r>
          </a:p>
        </p:txBody>
      </p:sp>
    </p:spTree>
    <p:extLst>
      <p:ext uri="{BB962C8B-B14F-4D97-AF65-F5344CB8AC3E}">
        <p14:creationId xmlns:p14="http://schemas.microsoft.com/office/powerpoint/2010/main" val="399834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Session 2</a:t>
            </a:r>
            <a:endParaRPr lang="en-US" dirty="0"/>
          </a:p>
        </p:txBody>
      </p:sp>
      <p:sp>
        <p:nvSpPr>
          <p:cNvPr id="3" name="Content Placeholder 2"/>
          <p:cNvSpPr>
            <a:spLocks noGrp="1"/>
          </p:cNvSpPr>
          <p:nvPr>
            <p:ph idx="1"/>
          </p:nvPr>
        </p:nvSpPr>
        <p:spPr/>
        <p:txBody>
          <a:bodyPr>
            <a:normAutofit/>
          </a:bodyPr>
          <a:lstStyle/>
          <a:p>
            <a:r>
              <a:rPr lang="en-US" sz="3000" dirty="0" smtClean="0"/>
              <a:t>Education Design Process (EDP)</a:t>
            </a:r>
          </a:p>
          <a:p>
            <a:r>
              <a:rPr lang="en-US" sz="3000" dirty="0" smtClean="0"/>
              <a:t>Fundamentals of High-Quality EDP</a:t>
            </a:r>
          </a:p>
          <a:p>
            <a:pPr lvl="1"/>
            <a:r>
              <a:rPr lang="en-US" sz="2800" dirty="0" smtClean="0"/>
              <a:t>Current State</a:t>
            </a:r>
          </a:p>
          <a:p>
            <a:pPr lvl="1"/>
            <a:r>
              <a:rPr lang="en-US" sz="2800" dirty="0" smtClean="0"/>
              <a:t>Desired State</a:t>
            </a:r>
          </a:p>
          <a:p>
            <a:pPr lvl="1"/>
            <a:r>
              <a:rPr lang="en-US" sz="2800" dirty="0" smtClean="0"/>
              <a:t>Professional Practice Gap (PPG)</a:t>
            </a:r>
          </a:p>
        </p:txBody>
      </p:sp>
    </p:spTree>
    <p:extLst>
      <p:ext uri="{BB962C8B-B14F-4D97-AF65-F5344CB8AC3E}">
        <p14:creationId xmlns:p14="http://schemas.microsoft.com/office/powerpoint/2010/main" val="71490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NCPD Design Process Components</a:t>
            </a:r>
            <a:endParaRPr lang="en-US" dirty="0"/>
          </a:p>
        </p:txBody>
      </p:sp>
      <p:sp>
        <p:nvSpPr>
          <p:cNvPr id="3" name="Content Placeholder 2"/>
          <p:cNvSpPr>
            <a:spLocks noGrp="1"/>
          </p:cNvSpPr>
          <p:nvPr>
            <p:ph idx="1"/>
          </p:nvPr>
        </p:nvSpPr>
        <p:spPr>
          <a:xfrm>
            <a:off x="838200" y="1690688"/>
            <a:ext cx="4800600" cy="3990975"/>
          </a:xfrm>
        </p:spPr>
        <p:txBody>
          <a:bodyPr>
            <a:normAutofit/>
          </a:bodyPr>
          <a:lstStyle/>
          <a:p>
            <a:r>
              <a:rPr lang="en-US" sz="3000" dirty="0" smtClean="0"/>
              <a:t>Needs Assessment</a:t>
            </a:r>
          </a:p>
          <a:p>
            <a:r>
              <a:rPr lang="en-US" sz="3000" dirty="0" smtClean="0"/>
              <a:t>Professional Practice Gap</a:t>
            </a:r>
          </a:p>
          <a:p>
            <a:r>
              <a:rPr lang="en-US" sz="3000" dirty="0" smtClean="0"/>
              <a:t>Planning Committee</a:t>
            </a:r>
          </a:p>
          <a:p>
            <a:r>
              <a:rPr lang="en-US" sz="3000" dirty="0" smtClean="0"/>
              <a:t>Underlying Education </a:t>
            </a:r>
            <a:r>
              <a:rPr lang="en-US" sz="3000" dirty="0"/>
              <a:t>N</a:t>
            </a:r>
            <a:r>
              <a:rPr lang="en-US" sz="3000" dirty="0" smtClean="0"/>
              <a:t>eeds</a:t>
            </a:r>
          </a:p>
          <a:p>
            <a:r>
              <a:rPr lang="en-US" sz="3000" dirty="0" smtClean="0"/>
              <a:t>Target Audience</a:t>
            </a:r>
          </a:p>
        </p:txBody>
      </p:sp>
      <p:sp>
        <p:nvSpPr>
          <p:cNvPr id="6" name="TextBox 5"/>
          <p:cNvSpPr txBox="1"/>
          <p:nvPr/>
        </p:nvSpPr>
        <p:spPr>
          <a:xfrm>
            <a:off x="5638800" y="1690688"/>
            <a:ext cx="6108700" cy="3323987"/>
          </a:xfrm>
          <a:prstGeom prst="rect">
            <a:avLst/>
          </a:prstGeom>
          <a:noFill/>
        </p:spPr>
        <p:txBody>
          <a:bodyPr wrap="square" rtlCol="0">
            <a:spAutoFit/>
          </a:bodyPr>
          <a:lstStyle/>
          <a:p>
            <a:pPr marL="285750" indent="-285750">
              <a:buFont typeface="Arial" panose="020B0604020202020204" pitchFamily="34" charset="0"/>
              <a:buChar char="•"/>
            </a:pPr>
            <a:r>
              <a:rPr lang="en-US" sz="3000" dirty="0"/>
              <a:t>Learning Outcomes</a:t>
            </a:r>
          </a:p>
          <a:p>
            <a:pPr marL="285750" indent="-285750">
              <a:buFont typeface="Arial" panose="020B0604020202020204" pitchFamily="34" charset="0"/>
              <a:buChar char="•"/>
            </a:pPr>
            <a:r>
              <a:rPr lang="en-US" sz="3000" dirty="0" smtClean="0"/>
              <a:t>Content for NCPD Activity</a:t>
            </a:r>
          </a:p>
          <a:p>
            <a:pPr marL="285750" indent="-285750">
              <a:buFont typeface="Arial" panose="020B0604020202020204" pitchFamily="34" charset="0"/>
              <a:buChar char="•"/>
            </a:pPr>
            <a:r>
              <a:rPr lang="en-US" sz="3000" dirty="0" smtClean="0"/>
              <a:t>Active Learner Engagement</a:t>
            </a:r>
          </a:p>
          <a:p>
            <a:pPr marL="285750" indent="-285750">
              <a:buFont typeface="Arial" panose="020B0604020202020204" pitchFamily="34" charset="0"/>
              <a:buChar char="•"/>
            </a:pPr>
            <a:r>
              <a:rPr lang="en-US" sz="3000" dirty="0" smtClean="0"/>
              <a:t>Criteria for Awarding Contact Hours</a:t>
            </a:r>
          </a:p>
          <a:p>
            <a:pPr marL="285750" indent="-285750">
              <a:buFont typeface="Arial" panose="020B0604020202020204" pitchFamily="34" charset="0"/>
              <a:buChar char="•"/>
            </a:pPr>
            <a:r>
              <a:rPr lang="en-US" sz="3000" dirty="0" smtClean="0"/>
              <a:t>Evaluation</a:t>
            </a:r>
          </a:p>
          <a:p>
            <a:pPr marL="285750" indent="-285750">
              <a:buFont typeface="Arial" panose="020B0604020202020204" pitchFamily="34" charset="0"/>
              <a:buChar char="•"/>
            </a:pPr>
            <a:r>
              <a:rPr lang="en-US" sz="3000" dirty="0" smtClean="0"/>
              <a:t>Independence from Commercial Interest Organizations</a:t>
            </a:r>
          </a:p>
        </p:txBody>
      </p:sp>
    </p:spTree>
    <p:extLst>
      <p:ext uri="{BB962C8B-B14F-4D97-AF65-F5344CB8AC3E}">
        <p14:creationId xmlns:p14="http://schemas.microsoft.com/office/powerpoint/2010/main" val="3302860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Committee</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Who is part of the planning committee?</a:t>
            </a:r>
          </a:p>
          <a:p>
            <a:pPr lvl="1"/>
            <a:r>
              <a:rPr lang="en-US" sz="3000" dirty="0" smtClean="0"/>
              <a:t>CEPD Nurse Planner</a:t>
            </a:r>
          </a:p>
          <a:p>
            <a:pPr lvl="1"/>
            <a:r>
              <a:rPr lang="en-US" sz="3000" dirty="0" smtClean="0"/>
              <a:t>Content Expert</a:t>
            </a:r>
          </a:p>
          <a:p>
            <a:pPr lvl="2"/>
            <a:r>
              <a:rPr lang="en-US" sz="2800" dirty="0" smtClean="0"/>
              <a:t>If </a:t>
            </a:r>
            <a:r>
              <a:rPr lang="en-US" sz="2800" dirty="0"/>
              <a:t>CEPD Nurse Planner is also the content expert, another person needs to be on the planning committee</a:t>
            </a:r>
          </a:p>
          <a:p>
            <a:pPr marL="457200" lvl="1" indent="0">
              <a:buNone/>
            </a:pPr>
            <a:endParaRPr lang="en-US" sz="30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4343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Committee</a:t>
            </a:r>
            <a:endParaRPr lang="en-US" dirty="0"/>
          </a:p>
        </p:txBody>
      </p:sp>
      <p:sp>
        <p:nvSpPr>
          <p:cNvPr id="3" name="Content Placeholder 2"/>
          <p:cNvSpPr>
            <a:spLocks noGrp="1"/>
          </p:cNvSpPr>
          <p:nvPr>
            <p:ph idx="1"/>
          </p:nvPr>
        </p:nvSpPr>
        <p:spPr/>
        <p:txBody>
          <a:bodyPr>
            <a:normAutofit/>
          </a:bodyPr>
          <a:lstStyle/>
          <a:p>
            <a:r>
              <a:rPr lang="en-US" sz="3000" dirty="0" smtClean="0"/>
              <a:t>Keep </a:t>
            </a:r>
            <a:r>
              <a:rPr lang="en-US" sz="3000" dirty="0"/>
              <a:t>it small</a:t>
            </a:r>
          </a:p>
          <a:p>
            <a:r>
              <a:rPr lang="en-US" sz="3000" dirty="0"/>
              <a:t>In charge of needs assessment, design, development, implementation, and evaluation of activity</a:t>
            </a:r>
          </a:p>
          <a:p>
            <a:r>
              <a:rPr lang="en-US" sz="3000" dirty="0"/>
              <a:t>Partners in completion of ANCC required forms</a:t>
            </a:r>
          </a:p>
          <a:p>
            <a:r>
              <a:rPr lang="en-US" sz="3000" dirty="0"/>
              <a:t>Reviews Summative Evaluation results for any needed </a:t>
            </a:r>
            <a:r>
              <a:rPr lang="en-US" sz="3000" dirty="0" smtClean="0"/>
              <a:t>course changes</a:t>
            </a:r>
            <a:endParaRPr lang="en-US" sz="3000" dirty="0"/>
          </a:p>
          <a:p>
            <a:pPr lvl="1"/>
            <a:endParaRPr lang="en-US" sz="30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321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Education Needs</a:t>
            </a:r>
            <a:br>
              <a:rPr lang="en-US" dirty="0" smtClean="0"/>
            </a:br>
            <a:endParaRPr lang="en-US" dirty="0"/>
          </a:p>
        </p:txBody>
      </p:sp>
      <p:sp>
        <p:nvSpPr>
          <p:cNvPr id="3" name="Content Placeholder 2"/>
          <p:cNvSpPr>
            <a:spLocks noGrp="1"/>
          </p:cNvSpPr>
          <p:nvPr>
            <p:ph idx="1"/>
          </p:nvPr>
        </p:nvSpPr>
        <p:spPr/>
        <p:txBody>
          <a:bodyPr>
            <a:normAutofit/>
          </a:bodyPr>
          <a:lstStyle/>
          <a:p>
            <a:r>
              <a:rPr lang="en-US" sz="3000" dirty="0" smtClean="0"/>
              <a:t>Identify a professional practice gap </a:t>
            </a:r>
          </a:p>
          <a:p>
            <a:r>
              <a:rPr lang="en-US" sz="3000" dirty="0"/>
              <a:t>C</a:t>
            </a:r>
            <a:r>
              <a:rPr lang="en-US" sz="3000" dirty="0" smtClean="0"/>
              <a:t>onduct a needs assessment</a:t>
            </a:r>
          </a:p>
          <a:p>
            <a:pPr lvl="1"/>
            <a:r>
              <a:rPr lang="en-US" sz="2800" dirty="0" smtClean="0"/>
              <a:t>determines the underlying NCPD needs of the target audience</a:t>
            </a:r>
          </a:p>
          <a:p>
            <a:r>
              <a:rPr lang="en-US" sz="3000" dirty="0" smtClean="0"/>
              <a:t>The Nurse Planner and Planning Committee evaluate what the target audience:</a:t>
            </a:r>
          </a:p>
          <a:p>
            <a:pPr lvl="1"/>
            <a:r>
              <a:rPr lang="en-US" sz="2800" dirty="0"/>
              <a:t>d</a:t>
            </a:r>
            <a:r>
              <a:rPr lang="en-US" sz="2800" dirty="0" smtClean="0"/>
              <a:t>oes not know (knowledge deficit)</a:t>
            </a:r>
          </a:p>
          <a:p>
            <a:pPr lvl="1"/>
            <a:r>
              <a:rPr lang="en-US" sz="2800" dirty="0"/>
              <a:t>d</a:t>
            </a:r>
            <a:r>
              <a:rPr lang="en-US" sz="2800" dirty="0" smtClean="0"/>
              <a:t>oes not know how to do (skill deficit)</a:t>
            </a:r>
          </a:p>
          <a:p>
            <a:pPr lvl="1"/>
            <a:r>
              <a:rPr lang="en-US" sz="2800" dirty="0" smtClean="0"/>
              <a:t>is not able to do in practice (practice deficit</a:t>
            </a:r>
            <a:r>
              <a:rPr lang="en-US" sz="2800" dirty="0"/>
              <a:t>)</a:t>
            </a:r>
            <a:endParaRPr lang="en-US" sz="2800" dirty="0" smtClean="0"/>
          </a:p>
        </p:txBody>
      </p:sp>
    </p:spTree>
    <p:extLst>
      <p:ext uri="{BB962C8B-B14F-4D97-AF65-F5344CB8AC3E}">
        <p14:creationId xmlns:p14="http://schemas.microsoft.com/office/powerpoint/2010/main" val="682059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a Professional Gap</a:t>
            </a:r>
            <a:endParaRPr lang="en-US" dirty="0"/>
          </a:p>
        </p:txBody>
      </p:sp>
      <p:sp>
        <p:nvSpPr>
          <p:cNvPr id="3" name="Content Placeholder 2"/>
          <p:cNvSpPr>
            <a:spLocks noGrp="1"/>
          </p:cNvSpPr>
          <p:nvPr>
            <p:ph idx="1"/>
          </p:nvPr>
        </p:nvSpPr>
        <p:spPr/>
        <p:txBody>
          <a:bodyPr/>
          <a:lstStyle/>
          <a:p>
            <a:pPr lvl="0"/>
            <a:r>
              <a:rPr lang="en-US" dirty="0"/>
              <a:t>Survey data from stakeholders, target audience members, subject matter experts or similar</a:t>
            </a:r>
          </a:p>
          <a:p>
            <a:pPr lvl="0"/>
            <a:r>
              <a:rPr lang="en-US" dirty="0"/>
              <a:t>Input from stakeholders such as learners, managers, or subject matter experts</a:t>
            </a:r>
          </a:p>
          <a:p>
            <a:pPr lvl="0"/>
            <a:r>
              <a:rPr lang="en-US" dirty="0"/>
              <a:t>Evidence from quality studies and/or performance improvement activities to identify opportunities for improvement.</a:t>
            </a:r>
          </a:p>
          <a:p>
            <a:pPr lvl="0"/>
            <a:r>
              <a:rPr lang="en-US" dirty="0"/>
              <a:t>Evaluation data from previous education activities</a:t>
            </a:r>
          </a:p>
          <a:p>
            <a:pPr lvl="0"/>
            <a:r>
              <a:rPr lang="en-US" dirty="0"/>
              <a:t>Trends in literature</a:t>
            </a:r>
          </a:p>
          <a:p>
            <a:pPr lvl="0"/>
            <a:r>
              <a:rPr lang="en-US" dirty="0"/>
              <a:t>Direct </a:t>
            </a:r>
            <a:r>
              <a:rPr lang="en-US" dirty="0" smtClean="0"/>
              <a:t>observation</a:t>
            </a:r>
            <a:endParaRPr lang="en-US" dirty="0"/>
          </a:p>
        </p:txBody>
      </p:sp>
    </p:spTree>
    <p:extLst>
      <p:ext uri="{BB962C8B-B14F-4D97-AF65-F5344CB8AC3E}">
        <p14:creationId xmlns:p14="http://schemas.microsoft.com/office/powerpoint/2010/main" val="1627894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11919</TotalTime>
  <Words>1008</Words>
  <Application>Microsoft Office PowerPoint</Application>
  <PresentationFormat>Widescreen</PresentationFormat>
  <Paragraphs>142</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Futura</vt:lpstr>
      <vt:lpstr>Times New Roman</vt:lpstr>
      <vt:lpstr>Office Theme</vt:lpstr>
      <vt:lpstr>UT Southwestern Medical Center Accredited Provider Unit NCPD Nurse Planner Orientation   Session 4</vt:lpstr>
      <vt:lpstr>Disclosure to Learners</vt:lpstr>
      <vt:lpstr>Recap Session 2</vt:lpstr>
      <vt:lpstr>Recap Session 2</vt:lpstr>
      <vt:lpstr>NCPD Design Process Components</vt:lpstr>
      <vt:lpstr>Planning Committee</vt:lpstr>
      <vt:lpstr>Planning Committee</vt:lpstr>
      <vt:lpstr>Underlying Education Needs </vt:lpstr>
      <vt:lpstr>Evidence of a Professional Gap</vt:lpstr>
      <vt:lpstr>Backward Activity Planning</vt:lpstr>
      <vt:lpstr>Backward Activity Planning </vt:lpstr>
      <vt:lpstr>Target Audience</vt:lpstr>
      <vt:lpstr>Learning Outcomes</vt:lpstr>
      <vt:lpstr>Learning Outcomes</vt:lpstr>
      <vt:lpstr>Examples</vt:lpstr>
      <vt:lpstr>Learning Outcomes</vt:lpstr>
      <vt:lpstr>Examples</vt:lpstr>
      <vt:lpstr>Learning Outcomes</vt:lpstr>
      <vt:lpstr>Examples</vt:lpstr>
      <vt:lpstr>Learning Outcomes</vt:lpstr>
      <vt:lpstr>Examples</vt:lpstr>
      <vt:lpstr>Learning Outcomes</vt:lpstr>
      <vt:lpstr>Examples</vt:lpstr>
      <vt:lpstr>Example - Knowledge</vt:lpstr>
      <vt:lpstr>Example - Skill</vt:lpstr>
      <vt:lpstr>Example: Learning Outcome Measures</vt:lpstr>
      <vt:lpstr>Example: Learning Outcome Measures</vt:lpstr>
      <vt:lpstr>Wrap Up</vt:lpstr>
      <vt:lpstr>Evaluation Access</vt:lpstr>
    </vt:vector>
  </TitlesOfParts>
  <Company>UT Southwestern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Copeland</dc:creator>
  <cp:lastModifiedBy>Tasha Grismore</cp:lastModifiedBy>
  <cp:revision>62</cp:revision>
  <dcterms:created xsi:type="dcterms:W3CDTF">2022-09-23T13:00:26Z</dcterms:created>
  <dcterms:modified xsi:type="dcterms:W3CDTF">2022-10-24T14:14:52Z</dcterms:modified>
</cp:coreProperties>
</file>